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2" r:id="rId1"/>
  </p:sldMasterIdLst>
  <p:sldIdLst>
    <p:sldId id="288" r:id="rId2"/>
    <p:sldId id="256" r:id="rId3"/>
    <p:sldId id="287" r:id="rId4"/>
    <p:sldId id="257" r:id="rId5"/>
    <p:sldId id="263" r:id="rId6"/>
    <p:sldId id="264" r:id="rId7"/>
    <p:sldId id="265" r:id="rId8"/>
    <p:sldId id="266" r:id="rId9"/>
    <p:sldId id="267" r:id="rId10"/>
    <p:sldId id="268" r:id="rId11"/>
    <p:sldId id="269" r:id="rId12"/>
    <p:sldId id="270" r:id="rId13"/>
    <p:sldId id="271" r:id="rId14"/>
    <p:sldId id="272" r:id="rId15"/>
    <p:sldId id="273" r:id="rId16"/>
    <p:sldId id="286" r:id="rId17"/>
    <p:sldId id="274" r:id="rId18"/>
    <p:sldId id="26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94690"/>
  </p:normalViewPr>
  <p:slideViewPr>
    <p:cSldViewPr snapToGrid="0">
      <p:cViewPr>
        <p:scale>
          <a:sx n="138" d="100"/>
          <a:sy n="138" d="100"/>
        </p:scale>
        <p:origin x="17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5DD88A7-8FCC-DD4C-9A7F-31F5D368F244}" type="datetimeFigureOut">
              <a:rPr lang="en-US" smtClean="0"/>
              <a:t>9/12/24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98323A0-3E5D-4040-87F2-28CB6207254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93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DD88A7-8FCC-DD4C-9A7F-31F5D368F244}"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8323A0-3E5D-4040-87F2-28CB6207254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9356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DD88A7-8FCC-DD4C-9A7F-31F5D368F244}"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8323A0-3E5D-4040-87F2-28CB6207254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929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5DD88A7-8FCC-DD4C-9A7F-31F5D368F244}"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8323A0-3E5D-4040-87F2-28CB6207254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98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5DD88A7-8FCC-DD4C-9A7F-31F5D368F244}"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8323A0-3E5D-4040-87F2-28CB6207254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387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5DD88A7-8FCC-DD4C-9A7F-31F5D368F244}"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8323A0-3E5D-4040-87F2-28CB6207254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83643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5DD88A7-8FCC-DD4C-9A7F-31F5D368F244}" type="datetimeFigureOut">
              <a:rPr lang="en-US" smtClean="0"/>
              <a:t>9/12/24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8323A0-3E5D-4040-87F2-28CB6207254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574988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5DD88A7-8FCC-DD4C-9A7F-31F5D368F244}" type="datetimeFigureOut">
              <a:rPr lang="en-US" smtClean="0"/>
              <a:t>9/12/24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8323A0-3E5D-4040-87F2-28CB6207254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1802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D88A7-8FCC-DD4C-9A7F-31F5D368F244}" type="datetimeFigureOut">
              <a:rPr lang="en-US" smtClean="0"/>
              <a:t>9/12/24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8323A0-3E5D-4040-87F2-28CB62072540}" type="slidenum">
              <a:rPr lang="en-US" smtClean="0"/>
              <a:t>‹#›</a:t>
            </a:fld>
            <a:endParaRPr lang="en-US"/>
          </a:p>
        </p:txBody>
      </p:sp>
    </p:spTree>
    <p:extLst>
      <p:ext uri="{BB962C8B-B14F-4D97-AF65-F5344CB8AC3E}">
        <p14:creationId xmlns:p14="http://schemas.microsoft.com/office/powerpoint/2010/main" val="1679800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5DD88A7-8FCC-DD4C-9A7F-31F5D368F244}"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8323A0-3E5D-4040-87F2-28CB6207254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016430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5DD88A7-8FCC-DD4C-9A7F-31F5D368F244}" type="datetimeFigureOut">
              <a:rPr lang="en-US" smtClean="0"/>
              <a:t>9/12/24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98323A0-3E5D-4040-87F2-28CB6207254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8322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5DD88A7-8FCC-DD4C-9A7F-31F5D368F244}" type="datetimeFigureOut">
              <a:rPr lang="en-US" smtClean="0"/>
              <a:t>9/12/24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98323A0-3E5D-4040-87F2-28CB6207254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54142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E30F1B-80A6-631D-7D8C-2192B5843C71}"/>
              </a:ext>
            </a:extLst>
          </p:cNvPr>
          <p:cNvSpPr>
            <a:spLocks noGrp="1"/>
          </p:cNvSpPr>
          <p:nvPr>
            <p:ph idx="1"/>
          </p:nvPr>
        </p:nvSpPr>
        <p:spPr>
          <a:xfrm>
            <a:off x="3098222" y="1317696"/>
            <a:ext cx="5995555" cy="491115"/>
          </a:xfrm>
        </p:spPr>
        <p:txBody>
          <a:bodyPr>
            <a:normAutofit fontScale="92500" lnSpcReduction="20000"/>
          </a:bodyPr>
          <a:lstStyle/>
          <a:p>
            <a:pPr marL="0" indent="0">
              <a:buNone/>
            </a:pPr>
            <a:r>
              <a:rPr lang="en-US" sz="2800" b="1" dirty="0"/>
              <a:t>Case Study on Data Build Tool (DBT)</a:t>
            </a:r>
          </a:p>
        </p:txBody>
      </p:sp>
      <p:sp>
        <p:nvSpPr>
          <p:cNvPr id="4" name="TextBox 3">
            <a:extLst>
              <a:ext uri="{FF2B5EF4-FFF2-40B4-BE49-F238E27FC236}">
                <a16:creationId xmlns:a16="http://schemas.microsoft.com/office/drawing/2014/main" id="{32042397-159C-C614-4FBC-56C09FE69C8D}"/>
              </a:ext>
            </a:extLst>
          </p:cNvPr>
          <p:cNvSpPr txBox="1"/>
          <p:nvPr/>
        </p:nvSpPr>
        <p:spPr>
          <a:xfrm>
            <a:off x="9541163" y="4886037"/>
            <a:ext cx="1589025" cy="923330"/>
          </a:xfrm>
          <a:prstGeom prst="rect">
            <a:avLst/>
          </a:prstGeom>
          <a:noFill/>
        </p:spPr>
        <p:txBody>
          <a:bodyPr wrap="none" rtlCol="0">
            <a:spAutoFit/>
          </a:bodyPr>
          <a:lstStyle/>
          <a:p>
            <a:pPr marL="0" indent="0">
              <a:buNone/>
            </a:pPr>
            <a:r>
              <a:rPr lang="en-US" dirty="0"/>
              <a:t>By -</a:t>
            </a:r>
          </a:p>
          <a:p>
            <a:pPr marL="0" indent="0">
              <a:buNone/>
            </a:pPr>
            <a:r>
              <a:rPr lang="en-US" b="1" dirty="0"/>
              <a:t>Ayushi Pande</a:t>
            </a:r>
          </a:p>
          <a:p>
            <a:endParaRPr lang="en-US" b="1" dirty="0"/>
          </a:p>
        </p:txBody>
      </p:sp>
    </p:spTree>
    <p:extLst>
      <p:ext uri="{BB962C8B-B14F-4D97-AF65-F5344CB8AC3E}">
        <p14:creationId xmlns:p14="http://schemas.microsoft.com/office/powerpoint/2010/main" val="3221578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37A5E7B-F1BC-154A-9080-3C2D9FFEB4DB}"/>
              </a:ext>
            </a:extLst>
          </p:cNvPr>
          <p:cNvSpPr txBox="1"/>
          <p:nvPr/>
        </p:nvSpPr>
        <p:spPr>
          <a:xfrm>
            <a:off x="464128" y="2644170"/>
            <a:ext cx="3987800"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t>"</a:t>
            </a:r>
            <a:r>
              <a:rPr lang="en-US" sz="1600" b="1" dirty="0" err="1"/>
              <a:t>customer_order</a:t>
            </a:r>
            <a:r>
              <a:rPr lang="en-US" sz="1600" b="1" dirty="0"/>
              <a:t>": </a:t>
            </a:r>
            <a:r>
              <a:rPr lang="en-US" sz="1600" dirty="0"/>
              <a:t>Get Customer Orders from the stage.</a:t>
            </a:r>
          </a:p>
          <a:p>
            <a:endParaRPr lang="en-US" sz="1600" dirty="0"/>
          </a:p>
          <a:p>
            <a:r>
              <a:rPr lang="en-US" sz="1600" b="1" dirty="0"/>
              <a:t>"</a:t>
            </a:r>
            <a:r>
              <a:rPr lang="en-US" sz="1600" b="1" dirty="0" err="1"/>
              <a:t>total_payment_for_each_order</a:t>
            </a:r>
            <a:r>
              <a:rPr lang="en-US" sz="1600" b="1" dirty="0"/>
              <a:t>":</a:t>
            </a:r>
            <a:r>
              <a:rPr lang="en-US" sz="1600" dirty="0"/>
              <a:t> Calculating Total Payments for Each Order.</a:t>
            </a:r>
          </a:p>
          <a:p>
            <a:endParaRPr lang="en-US" sz="1600" dirty="0"/>
          </a:p>
        </p:txBody>
      </p:sp>
      <p:pic>
        <p:nvPicPr>
          <p:cNvPr id="9" name="Picture 8">
            <a:extLst>
              <a:ext uri="{FF2B5EF4-FFF2-40B4-BE49-F238E27FC236}">
                <a16:creationId xmlns:a16="http://schemas.microsoft.com/office/drawing/2014/main" id="{30900FDA-16A8-F0E5-92C7-34FC5647760F}"/>
              </a:ext>
            </a:extLst>
          </p:cNvPr>
          <p:cNvPicPr>
            <a:picLocks noChangeAspect="1"/>
          </p:cNvPicPr>
          <p:nvPr/>
        </p:nvPicPr>
        <p:blipFill>
          <a:blip r:embed="rId2"/>
          <a:stretch>
            <a:fillRect/>
          </a:stretch>
        </p:blipFill>
        <p:spPr>
          <a:xfrm>
            <a:off x="5303572" y="116964"/>
            <a:ext cx="6234465" cy="3557636"/>
          </a:xfrm>
          <a:prstGeom prst="rect">
            <a:avLst/>
          </a:prstGeom>
          <a:ln>
            <a:solidFill>
              <a:schemeClr val="tx1"/>
            </a:solidFill>
          </a:ln>
        </p:spPr>
      </p:pic>
      <p:pic>
        <p:nvPicPr>
          <p:cNvPr id="11" name="Picture 10">
            <a:extLst>
              <a:ext uri="{FF2B5EF4-FFF2-40B4-BE49-F238E27FC236}">
                <a16:creationId xmlns:a16="http://schemas.microsoft.com/office/drawing/2014/main" id="{60EB8293-B981-853E-7050-17B0BA3AB84F}"/>
              </a:ext>
            </a:extLst>
          </p:cNvPr>
          <p:cNvPicPr>
            <a:picLocks noChangeAspect="1"/>
          </p:cNvPicPr>
          <p:nvPr/>
        </p:nvPicPr>
        <p:blipFill>
          <a:blip r:embed="rId3"/>
          <a:stretch>
            <a:fillRect/>
          </a:stretch>
        </p:blipFill>
        <p:spPr>
          <a:xfrm>
            <a:off x="5303572" y="3802926"/>
            <a:ext cx="6234464" cy="2891930"/>
          </a:xfrm>
          <a:prstGeom prst="rect">
            <a:avLst/>
          </a:prstGeom>
          <a:ln>
            <a:solidFill>
              <a:schemeClr val="tx1"/>
            </a:solidFill>
          </a:ln>
        </p:spPr>
      </p:pic>
    </p:spTree>
    <p:extLst>
      <p:ext uri="{BB962C8B-B14F-4D97-AF65-F5344CB8AC3E}">
        <p14:creationId xmlns:p14="http://schemas.microsoft.com/office/powerpoint/2010/main" val="314315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35C567-A038-A833-F647-36627736D83F}"/>
              </a:ext>
            </a:extLst>
          </p:cNvPr>
          <p:cNvPicPr>
            <a:picLocks noChangeAspect="1"/>
          </p:cNvPicPr>
          <p:nvPr/>
        </p:nvPicPr>
        <p:blipFill>
          <a:blip r:embed="rId2"/>
          <a:stretch>
            <a:fillRect/>
          </a:stretch>
        </p:blipFill>
        <p:spPr>
          <a:xfrm>
            <a:off x="4352637" y="453156"/>
            <a:ext cx="7772400" cy="3371801"/>
          </a:xfrm>
          <a:prstGeom prst="rect">
            <a:avLst/>
          </a:prstGeom>
          <a:ln>
            <a:solidFill>
              <a:schemeClr val="tx1"/>
            </a:solidFill>
          </a:ln>
        </p:spPr>
      </p:pic>
      <p:sp>
        <p:nvSpPr>
          <p:cNvPr id="5" name="TextBox 4">
            <a:extLst>
              <a:ext uri="{FF2B5EF4-FFF2-40B4-BE49-F238E27FC236}">
                <a16:creationId xmlns:a16="http://schemas.microsoft.com/office/drawing/2014/main" id="{826B5792-B6CE-DA26-6A4E-34A3AD214404}"/>
              </a:ext>
            </a:extLst>
          </p:cNvPr>
          <p:cNvSpPr txBox="1"/>
          <p:nvPr/>
        </p:nvSpPr>
        <p:spPr>
          <a:xfrm>
            <a:off x="177801" y="2397948"/>
            <a:ext cx="3987800" cy="206210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t>"</a:t>
            </a:r>
            <a:r>
              <a:rPr lang="en-US" sz="1600" b="1" dirty="0" err="1"/>
              <a:t>customer_high_total_payments</a:t>
            </a:r>
            <a:r>
              <a:rPr lang="en-US" sz="1600" b="1" dirty="0"/>
              <a:t>":</a:t>
            </a:r>
            <a:r>
              <a:rPr lang="en-US" sz="1600" dirty="0"/>
              <a:t> Finding Customers with Highest Total Payments.</a:t>
            </a:r>
          </a:p>
          <a:p>
            <a:endParaRPr lang="en-US" sz="1600" dirty="0"/>
          </a:p>
          <a:p>
            <a:r>
              <a:rPr lang="en-US" sz="1600" b="1" dirty="0"/>
              <a:t>"</a:t>
            </a:r>
            <a:r>
              <a:rPr lang="en-US" sz="1600" b="1" dirty="0" err="1"/>
              <a:t>order_with_many_payments_methods</a:t>
            </a:r>
            <a:r>
              <a:rPr lang="en-US" sz="1600" b="1" dirty="0"/>
              <a:t>":</a:t>
            </a:r>
            <a:r>
              <a:rPr lang="en-US" sz="1600" dirty="0"/>
              <a:t> Identifying Orders with Multiple Payment Methods.</a:t>
            </a:r>
          </a:p>
          <a:p>
            <a:endParaRPr lang="en-US" sz="1600" dirty="0"/>
          </a:p>
        </p:txBody>
      </p:sp>
      <p:pic>
        <p:nvPicPr>
          <p:cNvPr id="6" name="Picture 5">
            <a:extLst>
              <a:ext uri="{FF2B5EF4-FFF2-40B4-BE49-F238E27FC236}">
                <a16:creationId xmlns:a16="http://schemas.microsoft.com/office/drawing/2014/main" id="{778D0582-1496-B502-86EF-45FB36F75037}"/>
              </a:ext>
            </a:extLst>
          </p:cNvPr>
          <p:cNvPicPr>
            <a:picLocks noChangeAspect="1"/>
          </p:cNvPicPr>
          <p:nvPr/>
        </p:nvPicPr>
        <p:blipFill>
          <a:blip r:embed="rId3"/>
          <a:stretch>
            <a:fillRect/>
          </a:stretch>
        </p:blipFill>
        <p:spPr>
          <a:xfrm>
            <a:off x="4352637" y="4092282"/>
            <a:ext cx="7772400" cy="2312562"/>
          </a:xfrm>
          <a:prstGeom prst="rect">
            <a:avLst/>
          </a:prstGeom>
          <a:ln>
            <a:solidFill>
              <a:schemeClr val="tx1"/>
            </a:solidFill>
          </a:ln>
        </p:spPr>
      </p:pic>
    </p:spTree>
    <p:extLst>
      <p:ext uri="{BB962C8B-B14F-4D97-AF65-F5344CB8AC3E}">
        <p14:creationId xmlns:p14="http://schemas.microsoft.com/office/powerpoint/2010/main" val="1811214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DF673-D765-629C-A56A-3E6F4E7DCB0E}"/>
              </a:ext>
            </a:extLst>
          </p:cNvPr>
          <p:cNvPicPr>
            <a:picLocks noChangeAspect="1"/>
          </p:cNvPicPr>
          <p:nvPr/>
        </p:nvPicPr>
        <p:blipFill>
          <a:blip r:embed="rId2"/>
          <a:stretch>
            <a:fillRect/>
          </a:stretch>
        </p:blipFill>
        <p:spPr>
          <a:xfrm>
            <a:off x="4241799" y="1138354"/>
            <a:ext cx="7772400" cy="4581292"/>
          </a:xfrm>
          <a:prstGeom prst="rect">
            <a:avLst/>
          </a:prstGeom>
          <a:ln>
            <a:solidFill>
              <a:schemeClr val="tx1"/>
            </a:solidFill>
          </a:ln>
        </p:spPr>
      </p:pic>
      <p:sp>
        <p:nvSpPr>
          <p:cNvPr id="5" name="TextBox 4">
            <a:extLst>
              <a:ext uri="{FF2B5EF4-FFF2-40B4-BE49-F238E27FC236}">
                <a16:creationId xmlns:a16="http://schemas.microsoft.com/office/drawing/2014/main" id="{727B4AA1-80BD-0810-F40A-76311CD5C2B0}"/>
              </a:ext>
            </a:extLst>
          </p:cNvPr>
          <p:cNvSpPr txBox="1"/>
          <p:nvPr/>
        </p:nvSpPr>
        <p:spPr>
          <a:xfrm>
            <a:off x="113146" y="3013501"/>
            <a:ext cx="3987800"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t>"</a:t>
            </a:r>
            <a:r>
              <a:rPr lang="en-US" sz="1600" b="1" dirty="0" err="1"/>
              <a:t>Average_Order_Amount_by_Customer</a:t>
            </a:r>
            <a:r>
              <a:rPr lang="en-US" sz="1600" b="1" dirty="0"/>
              <a:t>": </a:t>
            </a:r>
            <a:r>
              <a:rPr lang="en-US" sz="1600" dirty="0"/>
              <a:t>Calculating Average Order Amount by Customer.</a:t>
            </a:r>
          </a:p>
        </p:txBody>
      </p:sp>
    </p:spTree>
    <p:extLst>
      <p:ext uri="{BB962C8B-B14F-4D97-AF65-F5344CB8AC3E}">
        <p14:creationId xmlns:p14="http://schemas.microsoft.com/office/powerpoint/2010/main" val="2077315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9E8614-EF94-6B8A-B307-4E8C2256BC5E}"/>
              </a:ext>
            </a:extLst>
          </p:cNvPr>
          <p:cNvPicPr>
            <a:picLocks noChangeAspect="1"/>
          </p:cNvPicPr>
          <p:nvPr/>
        </p:nvPicPr>
        <p:blipFill>
          <a:blip r:embed="rId2"/>
          <a:stretch>
            <a:fillRect/>
          </a:stretch>
        </p:blipFill>
        <p:spPr>
          <a:xfrm>
            <a:off x="4165925" y="1154639"/>
            <a:ext cx="7933819" cy="4548722"/>
          </a:xfrm>
          <a:prstGeom prst="rect">
            <a:avLst/>
          </a:prstGeom>
          <a:ln>
            <a:solidFill>
              <a:schemeClr val="tx1"/>
            </a:solidFill>
          </a:ln>
        </p:spPr>
      </p:pic>
      <p:sp>
        <p:nvSpPr>
          <p:cNvPr id="3" name="TextBox 2">
            <a:extLst>
              <a:ext uri="{FF2B5EF4-FFF2-40B4-BE49-F238E27FC236}">
                <a16:creationId xmlns:a16="http://schemas.microsoft.com/office/drawing/2014/main" id="{3DE09554-5415-2235-7F58-95C499A21A9A}"/>
              </a:ext>
            </a:extLst>
          </p:cNvPr>
          <p:cNvSpPr txBox="1"/>
          <p:nvPr/>
        </p:nvSpPr>
        <p:spPr>
          <a:xfrm>
            <a:off x="113146" y="2521057"/>
            <a:ext cx="398780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t>"Update query": </a:t>
            </a:r>
            <a:r>
              <a:rPr lang="en-US" sz="1600" dirty="0"/>
              <a:t>Write query that updates the AVG_ORDER_AMOUNT column in the "CUST_RPT" table with values from the corresponding column in a AVERAGE_ORDER_AMOUNT_BY_CUSTOMER, matching rows based on their CUSTOMER_ID.</a:t>
            </a:r>
          </a:p>
        </p:txBody>
      </p:sp>
    </p:spTree>
    <p:extLst>
      <p:ext uri="{BB962C8B-B14F-4D97-AF65-F5344CB8AC3E}">
        <p14:creationId xmlns:p14="http://schemas.microsoft.com/office/powerpoint/2010/main" val="187076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E4AD03-F8FA-5F7D-BCB9-452229C69B64}"/>
              </a:ext>
            </a:extLst>
          </p:cNvPr>
          <p:cNvPicPr>
            <a:picLocks noChangeAspect="1"/>
          </p:cNvPicPr>
          <p:nvPr/>
        </p:nvPicPr>
        <p:blipFill>
          <a:blip r:embed="rId2"/>
          <a:stretch>
            <a:fillRect/>
          </a:stretch>
        </p:blipFill>
        <p:spPr>
          <a:xfrm>
            <a:off x="2209800" y="1348907"/>
            <a:ext cx="7772400" cy="2098199"/>
          </a:xfrm>
          <a:prstGeom prst="rect">
            <a:avLst/>
          </a:prstGeom>
        </p:spPr>
      </p:pic>
      <p:pic>
        <p:nvPicPr>
          <p:cNvPr id="3" name="Picture 2">
            <a:extLst>
              <a:ext uri="{FF2B5EF4-FFF2-40B4-BE49-F238E27FC236}">
                <a16:creationId xmlns:a16="http://schemas.microsoft.com/office/drawing/2014/main" id="{47CE2555-0CA3-A5D4-89A0-187B2F260CED}"/>
              </a:ext>
            </a:extLst>
          </p:cNvPr>
          <p:cNvPicPr>
            <a:picLocks noChangeAspect="1"/>
          </p:cNvPicPr>
          <p:nvPr/>
        </p:nvPicPr>
        <p:blipFill>
          <a:blip r:embed="rId3"/>
          <a:stretch>
            <a:fillRect/>
          </a:stretch>
        </p:blipFill>
        <p:spPr>
          <a:xfrm>
            <a:off x="2209800" y="3861197"/>
            <a:ext cx="7772400" cy="1647896"/>
          </a:xfrm>
          <a:prstGeom prst="rect">
            <a:avLst/>
          </a:prstGeom>
        </p:spPr>
      </p:pic>
      <p:sp>
        <p:nvSpPr>
          <p:cNvPr id="4" name="TextBox 3">
            <a:extLst>
              <a:ext uri="{FF2B5EF4-FFF2-40B4-BE49-F238E27FC236}">
                <a16:creationId xmlns:a16="http://schemas.microsoft.com/office/drawing/2014/main" id="{AF6A3258-9040-41BE-089E-C1D148AA3B78}"/>
              </a:ext>
            </a:extLst>
          </p:cNvPr>
          <p:cNvSpPr txBox="1"/>
          <p:nvPr/>
        </p:nvSpPr>
        <p:spPr>
          <a:xfrm>
            <a:off x="3586178" y="249383"/>
            <a:ext cx="5019644" cy="369332"/>
          </a:xfrm>
          <a:prstGeom prst="rect">
            <a:avLst/>
          </a:prstGeom>
          <a:noFill/>
        </p:spPr>
        <p:txBody>
          <a:bodyPr wrap="none" rtlCol="0">
            <a:spAutoFit/>
          </a:bodyPr>
          <a:lstStyle/>
          <a:p>
            <a:r>
              <a:rPr lang="en-US" b="1" dirty="0"/>
              <a:t>Exporting Models to Snowflake’s Named Stage</a:t>
            </a:r>
          </a:p>
        </p:txBody>
      </p:sp>
      <p:sp>
        <p:nvSpPr>
          <p:cNvPr id="5" name="TextBox 4">
            <a:extLst>
              <a:ext uri="{FF2B5EF4-FFF2-40B4-BE49-F238E27FC236}">
                <a16:creationId xmlns:a16="http://schemas.microsoft.com/office/drawing/2014/main" id="{23D6CEF2-E22D-C3AE-CA1F-D37F8396626C}"/>
              </a:ext>
            </a:extLst>
          </p:cNvPr>
          <p:cNvSpPr txBox="1"/>
          <p:nvPr/>
        </p:nvSpPr>
        <p:spPr>
          <a:xfrm>
            <a:off x="2209800" y="799145"/>
            <a:ext cx="2896306" cy="369332"/>
          </a:xfrm>
          <a:prstGeom prst="rect">
            <a:avLst/>
          </a:prstGeom>
          <a:noFill/>
        </p:spPr>
        <p:txBody>
          <a:bodyPr wrap="none" rtlCol="0">
            <a:spAutoFit/>
          </a:bodyPr>
          <a:lstStyle/>
          <a:p>
            <a:r>
              <a:rPr lang="en-US" dirty="0"/>
              <a:t>Created Stage in Snowflake</a:t>
            </a:r>
          </a:p>
        </p:txBody>
      </p:sp>
    </p:spTree>
    <p:extLst>
      <p:ext uri="{BB962C8B-B14F-4D97-AF65-F5344CB8AC3E}">
        <p14:creationId xmlns:p14="http://schemas.microsoft.com/office/powerpoint/2010/main" val="323400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A44A78-8AE4-12DE-A361-80727FEEAED3}"/>
              </a:ext>
            </a:extLst>
          </p:cNvPr>
          <p:cNvPicPr>
            <a:picLocks noChangeAspect="1"/>
          </p:cNvPicPr>
          <p:nvPr/>
        </p:nvPicPr>
        <p:blipFill>
          <a:blip r:embed="rId2"/>
          <a:stretch>
            <a:fillRect/>
          </a:stretch>
        </p:blipFill>
        <p:spPr>
          <a:xfrm>
            <a:off x="5282155" y="602273"/>
            <a:ext cx="6427244" cy="1622471"/>
          </a:xfrm>
          <a:prstGeom prst="rect">
            <a:avLst/>
          </a:prstGeom>
          <a:ln>
            <a:solidFill>
              <a:schemeClr val="tx1"/>
            </a:solidFill>
          </a:ln>
        </p:spPr>
      </p:pic>
      <p:sp>
        <p:nvSpPr>
          <p:cNvPr id="4" name="TextBox 3">
            <a:extLst>
              <a:ext uri="{FF2B5EF4-FFF2-40B4-BE49-F238E27FC236}">
                <a16:creationId xmlns:a16="http://schemas.microsoft.com/office/drawing/2014/main" id="{37DAA3B7-64EF-8BD3-C492-6AD07FAA89D4}"/>
              </a:ext>
            </a:extLst>
          </p:cNvPr>
          <p:cNvSpPr txBox="1"/>
          <p:nvPr/>
        </p:nvSpPr>
        <p:spPr>
          <a:xfrm>
            <a:off x="501072" y="828732"/>
            <a:ext cx="4560455"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b="1" dirty="0"/>
              <a:t>“</a:t>
            </a:r>
            <a:r>
              <a:rPr lang="en-US" sz="1400" b="1" dirty="0" err="1"/>
              <a:t>customer_order</a:t>
            </a:r>
            <a:r>
              <a:rPr lang="en-US" sz="1400" b="1" dirty="0"/>
              <a:t>”: </a:t>
            </a:r>
            <a:r>
              <a:rPr lang="en-US" sz="1400" dirty="0" err="1"/>
              <a:t>dbt</a:t>
            </a:r>
            <a:r>
              <a:rPr lang="en-US" sz="1400" dirty="0"/>
              <a:t> run-operation </a:t>
            </a:r>
            <a:r>
              <a:rPr lang="en-US" sz="1400" dirty="0" err="1"/>
              <a:t>unload_model_to_snowflake</a:t>
            </a:r>
            <a:r>
              <a:rPr lang="en-US" sz="1400" dirty="0"/>
              <a:t> --</a:t>
            </a:r>
            <a:r>
              <a:rPr lang="en-US" sz="1400" dirty="0" err="1"/>
              <a:t>args</a:t>
            </a:r>
            <a:r>
              <a:rPr lang="en-US" sz="1400" dirty="0"/>
              <a:t> '{"</a:t>
            </a:r>
            <a:r>
              <a:rPr lang="en-US" sz="1400" dirty="0" err="1"/>
              <a:t>model_name</a:t>
            </a:r>
            <a:r>
              <a:rPr lang="en-US" sz="1400" dirty="0"/>
              <a:t>": "</a:t>
            </a:r>
            <a:r>
              <a:rPr lang="en-US" sz="1400" dirty="0" err="1"/>
              <a:t>customer_order</a:t>
            </a:r>
            <a:r>
              <a:rPr lang="en-US" sz="1400" dirty="0"/>
              <a:t>", "</a:t>
            </a:r>
            <a:r>
              <a:rPr lang="en-US" sz="1400" dirty="0" err="1"/>
              <a:t>stage_name</a:t>
            </a:r>
            <a:r>
              <a:rPr lang="en-US" sz="1400" dirty="0"/>
              <a:t>": "@DBT_UNLOAD_STAGE", "</a:t>
            </a:r>
            <a:r>
              <a:rPr lang="en-US" sz="1400" dirty="0" err="1"/>
              <a:t>file_name</a:t>
            </a:r>
            <a:r>
              <a:rPr lang="en-US" sz="1400" dirty="0"/>
              <a:t>": "</a:t>
            </a:r>
            <a:r>
              <a:rPr lang="en-US" sz="1400" dirty="0" err="1"/>
              <a:t>customer_order.csv</a:t>
            </a:r>
            <a:r>
              <a:rPr lang="en-US" sz="1400" dirty="0"/>
              <a:t>"}'</a:t>
            </a:r>
          </a:p>
        </p:txBody>
      </p:sp>
      <p:sp>
        <p:nvSpPr>
          <p:cNvPr id="6" name="TextBox 5">
            <a:extLst>
              <a:ext uri="{FF2B5EF4-FFF2-40B4-BE49-F238E27FC236}">
                <a16:creationId xmlns:a16="http://schemas.microsoft.com/office/drawing/2014/main" id="{A2A38CC0-BD07-10FC-58DE-B7AB1547C732}"/>
              </a:ext>
            </a:extLst>
          </p:cNvPr>
          <p:cNvSpPr txBox="1"/>
          <p:nvPr/>
        </p:nvSpPr>
        <p:spPr>
          <a:xfrm>
            <a:off x="501071" y="2889188"/>
            <a:ext cx="4560455"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b="1" dirty="0"/>
              <a:t>“</a:t>
            </a:r>
            <a:r>
              <a:rPr lang="en-US" sz="1400" b="1" dirty="0" err="1"/>
              <a:t>total_payment_for_each_order</a:t>
            </a:r>
            <a:r>
              <a:rPr lang="en-US" sz="1400" b="1" dirty="0"/>
              <a:t>”: </a:t>
            </a:r>
            <a:r>
              <a:rPr lang="en-US" sz="1400" dirty="0" err="1"/>
              <a:t>dbt</a:t>
            </a:r>
            <a:r>
              <a:rPr lang="en-US" sz="1400" dirty="0"/>
              <a:t> run-operation </a:t>
            </a:r>
            <a:r>
              <a:rPr lang="en-US" sz="1400" dirty="0" err="1"/>
              <a:t>unload_model_to_snowflake</a:t>
            </a:r>
            <a:r>
              <a:rPr lang="en-US" sz="1400" dirty="0"/>
              <a:t> --</a:t>
            </a:r>
            <a:r>
              <a:rPr lang="en-US" sz="1400" dirty="0" err="1"/>
              <a:t>args</a:t>
            </a:r>
            <a:r>
              <a:rPr lang="en-US" sz="1400" dirty="0"/>
              <a:t> '{"</a:t>
            </a:r>
            <a:r>
              <a:rPr lang="en-US" sz="1400" dirty="0" err="1"/>
              <a:t>model_name</a:t>
            </a:r>
            <a:r>
              <a:rPr lang="en-US" sz="1400" dirty="0"/>
              <a:t>": "</a:t>
            </a:r>
            <a:r>
              <a:rPr lang="en-US" sz="1400" dirty="0" err="1"/>
              <a:t>total_payment_for_each_order</a:t>
            </a:r>
            <a:r>
              <a:rPr lang="en-US" sz="1400" dirty="0"/>
              <a:t>", "</a:t>
            </a:r>
            <a:r>
              <a:rPr lang="en-US" sz="1400" dirty="0" err="1"/>
              <a:t>stage_name</a:t>
            </a:r>
            <a:r>
              <a:rPr lang="en-US" sz="1400" dirty="0"/>
              <a:t>": "@DBT_UNLOAD_STAGE", "</a:t>
            </a:r>
            <a:r>
              <a:rPr lang="en-US" sz="1400" dirty="0" err="1"/>
              <a:t>file_name</a:t>
            </a:r>
            <a:r>
              <a:rPr lang="en-US" sz="1400" dirty="0"/>
              <a:t>": "</a:t>
            </a:r>
            <a:r>
              <a:rPr lang="en-US" sz="1400" dirty="0" err="1"/>
              <a:t>total_payment_for_each_order.csv</a:t>
            </a:r>
            <a:r>
              <a:rPr lang="en-US" sz="1400" dirty="0"/>
              <a:t>"}'</a:t>
            </a:r>
          </a:p>
        </p:txBody>
      </p:sp>
      <p:sp>
        <p:nvSpPr>
          <p:cNvPr id="8" name="TextBox 7">
            <a:extLst>
              <a:ext uri="{FF2B5EF4-FFF2-40B4-BE49-F238E27FC236}">
                <a16:creationId xmlns:a16="http://schemas.microsoft.com/office/drawing/2014/main" id="{ECC0521D-DB62-5621-C335-BA5191E01E03}"/>
              </a:ext>
            </a:extLst>
          </p:cNvPr>
          <p:cNvSpPr txBox="1"/>
          <p:nvPr/>
        </p:nvSpPr>
        <p:spPr>
          <a:xfrm>
            <a:off x="501072" y="5079648"/>
            <a:ext cx="4560455"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b="1" dirty="0"/>
              <a:t>“</a:t>
            </a:r>
            <a:r>
              <a:rPr lang="en-US" sz="1400" b="1" dirty="0" err="1"/>
              <a:t>customer_high_total_payments</a:t>
            </a:r>
            <a:r>
              <a:rPr lang="en-US" sz="1400" b="1" dirty="0"/>
              <a:t>”: </a:t>
            </a:r>
            <a:r>
              <a:rPr lang="en-US" sz="1400" dirty="0" err="1"/>
              <a:t>dbt</a:t>
            </a:r>
            <a:r>
              <a:rPr lang="en-US" sz="1400" dirty="0"/>
              <a:t> run-operation </a:t>
            </a:r>
            <a:r>
              <a:rPr lang="en-US" sz="1400" dirty="0" err="1"/>
              <a:t>unload_model_to_snowflake</a:t>
            </a:r>
            <a:r>
              <a:rPr lang="en-US" sz="1400" dirty="0"/>
              <a:t> --</a:t>
            </a:r>
            <a:r>
              <a:rPr lang="en-US" sz="1400" dirty="0" err="1"/>
              <a:t>args</a:t>
            </a:r>
            <a:r>
              <a:rPr lang="en-US" sz="1400" dirty="0"/>
              <a:t> '{"</a:t>
            </a:r>
            <a:r>
              <a:rPr lang="en-US" sz="1400" dirty="0" err="1"/>
              <a:t>model_name</a:t>
            </a:r>
            <a:r>
              <a:rPr lang="en-US" sz="1400" dirty="0"/>
              <a:t>": "</a:t>
            </a:r>
            <a:r>
              <a:rPr lang="en-US" sz="1400" dirty="0" err="1"/>
              <a:t>customer_high_total_payments</a:t>
            </a:r>
            <a:r>
              <a:rPr lang="en-US" sz="1400" dirty="0"/>
              <a:t>", "</a:t>
            </a:r>
            <a:r>
              <a:rPr lang="en-US" sz="1400" dirty="0" err="1"/>
              <a:t>stage_name</a:t>
            </a:r>
            <a:r>
              <a:rPr lang="en-US" sz="1400" dirty="0"/>
              <a:t>": "@DBT_UNLOAD_STAGE", "</a:t>
            </a:r>
            <a:r>
              <a:rPr lang="en-US" sz="1400" dirty="0" err="1"/>
              <a:t>file_name</a:t>
            </a:r>
            <a:r>
              <a:rPr lang="en-US" sz="1400" dirty="0"/>
              <a:t>": "</a:t>
            </a:r>
            <a:r>
              <a:rPr lang="en-US" sz="1400" dirty="0" err="1"/>
              <a:t>customer_high_total_payments.csv</a:t>
            </a:r>
            <a:r>
              <a:rPr lang="en-US" sz="1400" dirty="0"/>
              <a:t>"}'</a:t>
            </a:r>
          </a:p>
        </p:txBody>
      </p:sp>
      <p:pic>
        <p:nvPicPr>
          <p:cNvPr id="12" name="Picture 11">
            <a:extLst>
              <a:ext uri="{FF2B5EF4-FFF2-40B4-BE49-F238E27FC236}">
                <a16:creationId xmlns:a16="http://schemas.microsoft.com/office/drawing/2014/main" id="{C257C6F8-BAD8-0E67-3466-135C140F778D}"/>
              </a:ext>
            </a:extLst>
          </p:cNvPr>
          <p:cNvPicPr>
            <a:picLocks noChangeAspect="1"/>
          </p:cNvPicPr>
          <p:nvPr/>
        </p:nvPicPr>
        <p:blipFill>
          <a:blip r:embed="rId3"/>
          <a:stretch>
            <a:fillRect/>
          </a:stretch>
        </p:blipFill>
        <p:spPr>
          <a:xfrm>
            <a:off x="5282155" y="2511104"/>
            <a:ext cx="6427244" cy="1925720"/>
          </a:xfrm>
          <a:prstGeom prst="rect">
            <a:avLst/>
          </a:prstGeom>
          <a:ln>
            <a:solidFill>
              <a:schemeClr val="tx1"/>
            </a:solidFill>
          </a:ln>
        </p:spPr>
      </p:pic>
      <p:pic>
        <p:nvPicPr>
          <p:cNvPr id="13" name="Picture 12">
            <a:extLst>
              <a:ext uri="{FF2B5EF4-FFF2-40B4-BE49-F238E27FC236}">
                <a16:creationId xmlns:a16="http://schemas.microsoft.com/office/drawing/2014/main" id="{B8324EF4-D40B-37C3-EF82-826E76921E67}"/>
              </a:ext>
            </a:extLst>
          </p:cNvPr>
          <p:cNvPicPr>
            <a:picLocks noChangeAspect="1"/>
          </p:cNvPicPr>
          <p:nvPr/>
        </p:nvPicPr>
        <p:blipFill>
          <a:blip r:embed="rId4"/>
          <a:stretch>
            <a:fillRect/>
          </a:stretch>
        </p:blipFill>
        <p:spPr>
          <a:xfrm>
            <a:off x="5282154" y="4723184"/>
            <a:ext cx="6427245" cy="1882481"/>
          </a:xfrm>
          <a:prstGeom prst="rect">
            <a:avLst/>
          </a:prstGeom>
          <a:ln>
            <a:solidFill>
              <a:schemeClr val="tx1"/>
            </a:solidFill>
          </a:ln>
        </p:spPr>
      </p:pic>
      <p:sp>
        <p:nvSpPr>
          <p:cNvPr id="15" name="TextBox 14">
            <a:extLst>
              <a:ext uri="{FF2B5EF4-FFF2-40B4-BE49-F238E27FC236}">
                <a16:creationId xmlns:a16="http://schemas.microsoft.com/office/drawing/2014/main" id="{25A92F39-7CED-50E0-10B7-A02A8C8732F3}"/>
              </a:ext>
            </a:extLst>
          </p:cNvPr>
          <p:cNvSpPr txBox="1"/>
          <p:nvPr/>
        </p:nvSpPr>
        <p:spPr>
          <a:xfrm>
            <a:off x="4065925" y="67669"/>
            <a:ext cx="4281941" cy="369332"/>
          </a:xfrm>
          <a:prstGeom prst="rect">
            <a:avLst/>
          </a:prstGeom>
          <a:noFill/>
        </p:spPr>
        <p:txBody>
          <a:bodyPr wrap="none" rtlCol="0">
            <a:spAutoFit/>
          </a:bodyPr>
          <a:lstStyle/>
          <a:p>
            <a:r>
              <a:rPr lang="en-US" b="1" dirty="0"/>
              <a:t>Unloading models to Snowflake’s stage</a:t>
            </a:r>
          </a:p>
        </p:txBody>
      </p:sp>
    </p:spTree>
    <p:extLst>
      <p:ext uri="{BB962C8B-B14F-4D97-AF65-F5344CB8AC3E}">
        <p14:creationId xmlns:p14="http://schemas.microsoft.com/office/powerpoint/2010/main" val="857561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DAA3B7-64EF-8BD3-C492-6AD07FAA89D4}"/>
              </a:ext>
            </a:extLst>
          </p:cNvPr>
          <p:cNvSpPr txBox="1"/>
          <p:nvPr/>
        </p:nvSpPr>
        <p:spPr>
          <a:xfrm>
            <a:off x="260925" y="1328806"/>
            <a:ext cx="4666953"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b="1" dirty="0"/>
              <a:t>“</a:t>
            </a:r>
            <a:r>
              <a:rPr lang="en-US" sz="1400" b="1" dirty="0" err="1"/>
              <a:t>order_with_many_payments_methods</a:t>
            </a:r>
            <a:r>
              <a:rPr lang="en-US" sz="1400" b="1" dirty="0"/>
              <a:t>”: </a:t>
            </a:r>
            <a:r>
              <a:rPr lang="en-US" sz="1400" dirty="0" err="1"/>
              <a:t>dbt</a:t>
            </a:r>
            <a:r>
              <a:rPr lang="en-US" sz="1400" dirty="0"/>
              <a:t> run-operation </a:t>
            </a:r>
            <a:r>
              <a:rPr lang="en-US" sz="1400" dirty="0" err="1"/>
              <a:t>unload_model_to_snowflake</a:t>
            </a:r>
            <a:r>
              <a:rPr lang="en-US" sz="1400" dirty="0"/>
              <a:t> --</a:t>
            </a:r>
            <a:r>
              <a:rPr lang="en-US" sz="1400" dirty="0" err="1"/>
              <a:t>args</a:t>
            </a:r>
            <a:r>
              <a:rPr lang="en-US" sz="1400" dirty="0"/>
              <a:t> '{"</a:t>
            </a:r>
            <a:r>
              <a:rPr lang="en-US" sz="1400" dirty="0" err="1"/>
              <a:t>model_name</a:t>
            </a:r>
            <a:r>
              <a:rPr lang="en-US" sz="1400" dirty="0"/>
              <a:t>": "</a:t>
            </a:r>
            <a:r>
              <a:rPr lang="en-US" sz="1400" dirty="0" err="1"/>
              <a:t>order_with_many_payments_methods</a:t>
            </a:r>
            <a:r>
              <a:rPr lang="en-US" sz="1400" dirty="0"/>
              <a:t>", "</a:t>
            </a:r>
            <a:r>
              <a:rPr lang="en-US" sz="1400" dirty="0" err="1"/>
              <a:t>stage_name</a:t>
            </a:r>
            <a:r>
              <a:rPr lang="en-US" sz="1400" dirty="0"/>
              <a:t>": "@DBT_UNLOAD_STAGE", "</a:t>
            </a:r>
            <a:r>
              <a:rPr lang="en-US" sz="1400" dirty="0" err="1"/>
              <a:t>file_name</a:t>
            </a:r>
            <a:r>
              <a:rPr lang="en-US" sz="1400" dirty="0"/>
              <a:t>": "</a:t>
            </a:r>
            <a:r>
              <a:rPr lang="en-US" sz="1400" dirty="0" err="1"/>
              <a:t>order_with_many_payments_methods.csv</a:t>
            </a:r>
            <a:r>
              <a:rPr lang="en-US" sz="1400" dirty="0"/>
              <a:t>"}'</a:t>
            </a:r>
          </a:p>
        </p:txBody>
      </p:sp>
      <p:sp>
        <p:nvSpPr>
          <p:cNvPr id="6" name="TextBox 5">
            <a:extLst>
              <a:ext uri="{FF2B5EF4-FFF2-40B4-BE49-F238E27FC236}">
                <a16:creationId xmlns:a16="http://schemas.microsoft.com/office/drawing/2014/main" id="{A2A38CC0-BD07-10FC-58DE-B7AB1547C732}"/>
              </a:ext>
            </a:extLst>
          </p:cNvPr>
          <p:cNvSpPr txBox="1"/>
          <p:nvPr/>
        </p:nvSpPr>
        <p:spPr>
          <a:xfrm>
            <a:off x="260925" y="3867839"/>
            <a:ext cx="4666953" cy="116955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400" b="1" dirty="0"/>
              <a:t>“</a:t>
            </a:r>
            <a:r>
              <a:rPr lang="en-US" sz="1400" b="1" dirty="0" err="1"/>
              <a:t>average_order_amount_by_customer</a:t>
            </a:r>
            <a:r>
              <a:rPr lang="en-US" sz="1400" b="1" dirty="0"/>
              <a:t>”: </a:t>
            </a:r>
            <a:r>
              <a:rPr lang="en-US" sz="1400" dirty="0" err="1"/>
              <a:t>dbt</a:t>
            </a:r>
            <a:r>
              <a:rPr lang="en-US" sz="1400" dirty="0"/>
              <a:t> run-operation </a:t>
            </a:r>
            <a:r>
              <a:rPr lang="en-US" sz="1400" dirty="0" err="1"/>
              <a:t>unload_model_to_snowflake</a:t>
            </a:r>
            <a:r>
              <a:rPr lang="en-US" sz="1400" dirty="0"/>
              <a:t> --</a:t>
            </a:r>
            <a:r>
              <a:rPr lang="en-US" sz="1400" dirty="0" err="1"/>
              <a:t>args</a:t>
            </a:r>
            <a:r>
              <a:rPr lang="en-US" sz="1400" dirty="0"/>
              <a:t> '{"</a:t>
            </a:r>
            <a:r>
              <a:rPr lang="en-US" sz="1400" dirty="0" err="1"/>
              <a:t>model_name</a:t>
            </a:r>
            <a:r>
              <a:rPr lang="en-US" sz="1400" dirty="0"/>
              <a:t>": "</a:t>
            </a:r>
            <a:r>
              <a:rPr lang="en-US" sz="1400" dirty="0" err="1"/>
              <a:t>average_order_amount_by_customer</a:t>
            </a:r>
            <a:r>
              <a:rPr lang="en-US" sz="1400" dirty="0"/>
              <a:t>", "</a:t>
            </a:r>
            <a:r>
              <a:rPr lang="en-US" sz="1400" dirty="0" err="1"/>
              <a:t>stage_name</a:t>
            </a:r>
            <a:r>
              <a:rPr lang="en-US" sz="1400" dirty="0"/>
              <a:t>": "@DBT_UNLOAD_STAGE", "</a:t>
            </a:r>
            <a:r>
              <a:rPr lang="en-US" sz="1400" dirty="0" err="1"/>
              <a:t>file_name</a:t>
            </a:r>
            <a:r>
              <a:rPr lang="en-US" sz="1400" dirty="0"/>
              <a:t>": "</a:t>
            </a:r>
            <a:r>
              <a:rPr lang="en-US" sz="1400" dirty="0" err="1"/>
              <a:t>average_order_amount_by_customer.csv</a:t>
            </a:r>
            <a:r>
              <a:rPr lang="en-US" sz="1400" dirty="0"/>
              <a:t>"}'</a:t>
            </a:r>
          </a:p>
        </p:txBody>
      </p:sp>
      <p:pic>
        <p:nvPicPr>
          <p:cNvPr id="3" name="Picture 2">
            <a:extLst>
              <a:ext uri="{FF2B5EF4-FFF2-40B4-BE49-F238E27FC236}">
                <a16:creationId xmlns:a16="http://schemas.microsoft.com/office/drawing/2014/main" id="{D76ECCCC-ADB5-493A-9E39-D63E567AD405}"/>
              </a:ext>
            </a:extLst>
          </p:cNvPr>
          <p:cNvPicPr>
            <a:picLocks noChangeAspect="1"/>
          </p:cNvPicPr>
          <p:nvPr/>
        </p:nvPicPr>
        <p:blipFill>
          <a:blip r:embed="rId2"/>
          <a:stretch>
            <a:fillRect/>
          </a:stretch>
        </p:blipFill>
        <p:spPr>
          <a:xfrm>
            <a:off x="5032917" y="889967"/>
            <a:ext cx="6931621" cy="2047231"/>
          </a:xfrm>
          <a:prstGeom prst="rect">
            <a:avLst/>
          </a:prstGeom>
          <a:ln>
            <a:solidFill>
              <a:schemeClr val="tx1"/>
            </a:solidFill>
          </a:ln>
        </p:spPr>
      </p:pic>
      <p:pic>
        <p:nvPicPr>
          <p:cNvPr id="5" name="Picture 4">
            <a:extLst>
              <a:ext uri="{FF2B5EF4-FFF2-40B4-BE49-F238E27FC236}">
                <a16:creationId xmlns:a16="http://schemas.microsoft.com/office/drawing/2014/main" id="{CAAA508B-1971-1663-931B-0F7EE67AAEDA}"/>
              </a:ext>
            </a:extLst>
          </p:cNvPr>
          <p:cNvPicPr>
            <a:picLocks noChangeAspect="1"/>
          </p:cNvPicPr>
          <p:nvPr/>
        </p:nvPicPr>
        <p:blipFill>
          <a:blip r:embed="rId3"/>
          <a:stretch>
            <a:fillRect/>
          </a:stretch>
        </p:blipFill>
        <p:spPr>
          <a:xfrm>
            <a:off x="5032917" y="3429000"/>
            <a:ext cx="6922530" cy="2047231"/>
          </a:xfrm>
          <a:prstGeom prst="rect">
            <a:avLst/>
          </a:prstGeom>
          <a:ln>
            <a:solidFill>
              <a:schemeClr val="tx1"/>
            </a:solidFill>
          </a:ln>
        </p:spPr>
      </p:pic>
    </p:spTree>
    <p:extLst>
      <p:ext uri="{BB962C8B-B14F-4D97-AF65-F5344CB8AC3E}">
        <p14:creationId xmlns:p14="http://schemas.microsoft.com/office/powerpoint/2010/main" val="2088504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171321-5FE7-258D-9370-F94DA317C237}"/>
              </a:ext>
            </a:extLst>
          </p:cNvPr>
          <p:cNvSpPr txBox="1"/>
          <p:nvPr/>
        </p:nvSpPr>
        <p:spPr>
          <a:xfrm>
            <a:off x="4925487" y="138545"/>
            <a:ext cx="2341025" cy="461665"/>
          </a:xfrm>
          <a:prstGeom prst="rect">
            <a:avLst/>
          </a:prstGeom>
          <a:noFill/>
        </p:spPr>
        <p:txBody>
          <a:bodyPr wrap="none" rtlCol="0">
            <a:spAutoFit/>
          </a:bodyPr>
          <a:lstStyle/>
          <a:p>
            <a:pPr algn="ctr"/>
            <a:r>
              <a:rPr lang="en-US" sz="2400" b="1" dirty="0"/>
              <a:t>Executing Tests</a:t>
            </a:r>
          </a:p>
        </p:txBody>
      </p:sp>
      <p:pic>
        <p:nvPicPr>
          <p:cNvPr id="7" name="Picture 6">
            <a:extLst>
              <a:ext uri="{FF2B5EF4-FFF2-40B4-BE49-F238E27FC236}">
                <a16:creationId xmlns:a16="http://schemas.microsoft.com/office/drawing/2014/main" id="{379C5FE2-394E-2766-FEC7-8AE94E638562}"/>
              </a:ext>
            </a:extLst>
          </p:cNvPr>
          <p:cNvPicPr>
            <a:picLocks noChangeAspect="1"/>
          </p:cNvPicPr>
          <p:nvPr/>
        </p:nvPicPr>
        <p:blipFill>
          <a:blip r:embed="rId2"/>
          <a:stretch>
            <a:fillRect/>
          </a:stretch>
        </p:blipFill>
        <p:spPr>
          <a:xfrm>
            <a:off x="461817" y="954472"/>
            <a:ext cx="5406193" cy="4949051"/>
          </a:xfrm>
          <a:prstGeom prst="rect">
            <a:avLst/>
          </a:prstGeom>
          <a:ln>
            <a:solidFill>
              <a:schemeClr val="tx1"/>
            </a:solidFill>
          </a:ln>
        </p:spPr>
      </p:pic>
      <p:pic>
        <p:nvPicPr>
          <p:cNvPr id="8" name="Picture 7">
            <a:extLst>
              <a:ext uri="{FF2B5EF4-FFF2-40B4-BE49-F238E27FC236}">
                <a16:creationId xmlns:a16="http://schemas.microsoft.com/office/drawing/2014/main" id="{837F23B9-777D-AF80-7510-551DDC02E835}"/>
              </a:ext>
            </a:extLst>
          </p:cNvPr>
          <p:cNvPicPr>
            <a:picLocks noChangeAspect="1"/>
          </p:cNvPicPr>
          <p:nvPr/>
        </p:nvPicPr>
        <p:blipFill>
          <a:blip r:embed="rId3"/>
          <a:srcRect t="2433"/>
          <a:stretch/>
        </p:blipFill>
        <p:spPr>
          <a:xfrm>
            <a:off x="6576486" y="764849"/>
            <a:ext cx="5153697" cy="5328295"/>
          </a:xfrm>
          <a:prstGeom prst="rect">
            <a:avLst/>
          </a:prstGeom>
          <a:ln>
            <a:solidFill>
              <a:schemeClr val="tx1"/>
            </a:solidFill>
          </a:ln>
        </p:spPr>
      </p:pic>
    </p:spTree>
    <p:extLst>
      <p:ext uri="{BB962C8B-B14F-4D97-AF65-F5344CB8AC3E}">
        <p14:creationId xmlns:p14="http://schemas.microsoft.com/office/powerpoint/2010/main" val="1840144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00D5EB-5A04-DE4F-BFEB-608D9F79C739}"/>
              </a:ext>
            </a:extLst>
          </p:cNvPr>
          <p:cNvSpPr txBox="1"/>
          <p:nvPr/>
        </p:nvSpPr>
        <p:spPr>
          <a:xfrm>
            <a:off x="3507919" y="2705725"/>
            <a:ext cx="5176161" cy="1446550"/>
          </a:xfrm>
          <a:prstGeom prst="rect">
            <a:avLst/>
          </a:prstGeom>
          <a:noFill/>
        </p:spPr>
        <p:txBody>
          <a:bodyPr wrap="none" rtlCol="0">
            <a:spAutoFit/>
          </a:bodyPr>
          <a:lstStyle/>
          <a:p>
            <a:r>
              <a:rPr lang="en-US" sz="8800" dirty="0"/>
              <a:t>Thank You!</a:t>
            </a:r>
          </a:p>
        </p:txBody>
      </p:sp>
    </p:spTree>
    <p:extLst>
      <p:ext uri="{BB962C8B-B14F-4D97-AF65-F5344CB8AC3E}">
        <p14:creationId xmlns:p14="http://schemas.microsoft.com/office/powerpoint/2010/main" val="2182212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0C0BAD-A08F-94FC-0DF2-9602F33A2C18}"/>
              </a:ext>
            </a:extLst>
          </p:cNvPr>
          <p:cNvPicPr>
            <a:picLocks noChangeAspect="1"/>
          </p:cNvPicPr>
          <p:nvPr/>
        </p:nvPicPr>
        <p:blipFill>
          <a:blip r:embed="rId2"/>
          <a:stretch>
            <a:fillRect/>
          </a:stretch>
        </p:blipFill>
        <p:spPr>
          <a:xfrm>
            <a:off x="2209800" y="1390754"/>
            <a:ext cx="7772400" cy="4076492"/>
          </a:xfrm>
          <a:prstGeom prst="rect">
            <a:avLst/>
          </a:prstGeom>
          <a:ln>
            <a:solidFill>
              <a:schemeClr val="tx1"/>
            </a:solidFill>
          </a:ln>
        </p:spPr>
      </p:pic>
      <p:sp>
        <p:nvSpPr>
          <p:cNvPr id="5" name="TextBox 4">
            <a:extLst>
              <a:ext uri="{FF2B5EF4-FFF2-40B4-BE49-F238E27FC236}">
                <a16:creationId xmlns:a16="http://schemas.microsoft.com/office/drawing/2014/main" id="{AA4198D4-32E0-8F69-1107-EF0BC8AE64BE}"/>
              </a:ext>
            </a:extLst>
          </p:cNvPr>
          <p:cNvSpPr txBox="1"/>
          <p:nvPr/>
        </p:nvSpPr>
        <p:spPr>
          <a:xfrm>
            <a:off x="4070669" y="443345"/>
            <a:ext cx="4050661" cy="461665"/>
          </a:xfrm>
          <a:prstGeom prst="rect">
            <a:avLst/>
          </a:prstGeom>
          <a:noFill/>
        </p:spPr>
        <p:txBody>
          <a:bodyPr wrap="none" rtlCol="0">
            <a:spAutoFit/>
          </a:bodyPr>
          <a:lstStyle/>
          <a:p>
            <a:r>
              <a:rPr lang="en-US" sz="2400" b="1" dirty="0"/>
              <a:t>Created Snowflake account</a:t>
            </a:r>
          </a:p>
        </p:txBody>
      </p:sp>
    </p:spTree>
    <p:extLst>
      <p:ext uri="{BB962C8B-B14F-4D97-AF65-F5344CB8AC3E}">
        <p14:creationId xmlns:p14="http://schemas.microsoft.com/office/powerpoint/2010/main" val="417017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8433DB-4631-4909-B241-72B37AAA77EC}"/>
              </a:ext>
            </a:extLst>
          </p:cNvPr>
          <p:cNvPicPr>
            <a:picLocks noChangeAspect="1"/>
          </p:cNvPicPr>
          <p:nvPr/>
        </p:nvPicPr>
        <p:blipFill>
          <a:blip r:embed="rId2"/>
          <a:stretch>
            <a:fillRect/>
          </a:stretch>
        </p:blipFill>
        <p:spPr>
          <a:xfrm>
            <a:off x="2209800" y="1420820"/>
            <a:ext cx="7772400" cy="4016359"/>
          </a:xfrm>
          <a:prstGeom prst="rect">
            <a:avLst/>
          </a:prstGeom>
          <a:ln>
            <a:solidFill>
              <a:schemeClr val="tx1"/>
            </a:solidFill>
          </a:ln>
        </p:spPr>
      </p:pic>
      <p:sp>
        <p:nvSpPr>
          <p:cNvPr id="3" name="TextBox 2">
            <a:extLst>
              <a:ext uri="{FF2B5EF4-FFF2-40B4-BE49-F238E27FC236}">
                <a16:creationId xmlns:a16="http://schemas.microsoft.com/office/drawing/2014/main" id="{A8861BBD-3780-8D96-F78C-17F08A73CC80}"/>
              </a:ext>
            </a:extLst>
          </p:cNvPr>
          <p:cNvSpPr txBox="1"/>
          <p:nvPr/>
        </p:nvSpPr>
        <p:spPr>
          <a:xfrm>
            <a:off x="4386750" y="508000"/>
            <a:ext cx="3418500" cy="369332"/>
          </a:xfrm>
          <a:prstGeom prst="rect">
            <a:avLst/>
          </a:prstGeom>
          <a:noFill/>
        </p:spPr>
        <p:txBody>
          <a:bodyPr wrap="none" rtlCol="0">
            <a:spAutoFit/>
          </a:bodyPr>
          <a:lstStyle/>
          <a:p>
            <a:r>
              <a:rPr lang="en-US" b="1" dirty="0"/>
              <a:t>Created account for DBT Cloud</a:t>
            </a:r>
          </a:p>
        </p:txBody>
      </p:sp>
    </p:spTree>
    <p:extLst>
      <p:ext uri="{BB962C8B-B14F-4D97-AF65-F5344CB8AC3E}">
        <p14:creationId xmlns:p14="http://schemas.microsoft.com/office/powerpoint/2010/main" val="1272576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0402E2-2704-6340-CF43-C41DF741CB49}"/>
              </a:ext>
            </a:extLst>
          </p:cNvPr>
          <p:cNvPicPr>
            <a:picLocks noChangeAspect="1"/>
          </p:cNvPicPr>
          <p:nvPr/>
        </p:nvPicPr>
        <p:blipFill>
          <a:blip r:embed="rId2"/>
          <a:stretch>
            <a:fillRect/>
          </a:stretch>
        </p:blipFill>
        <p:spPr>
          <a:xfrm>
            <a:off x="6964479" y="1394126"/>
            <a:ext cx="3546308" cy="1053993"/>
          </a:xfrm>
          <a:prstGeom prst="rect">
            <a:avLst/>
          </a:prstGeom>
        </p:spPr>
      </p:pic>
      <p:sp>
        <p:nvSpPr>
          <p:cNvPr id="6" name="TextBox 5">
            <a:extLst>
              <a:ext uri="{FF2B5EF4-FFF2-40B4-BE49-F238E27FC236}">
                <a16:creationId xmlns:a16="http://schemas.microsoft.com/office/drawing/2014/main" id="{15EE2E31-61BA-5703-AD07-BC78AA2748BF}"/>
              </a:ext>
            </a:extLst>
          </p:cNvPr>
          <p:cNvSpPr txBox="1"/>
          <p:nvPr/>
        </p:nvSpPr>
        <p:spPr>
          <a:xfrm>
            <a:off x="6964479" y="928790"/>
            <a:ext cx="4171527" cy="369332"/>
          </a:xfrm>
          <a:prstGeom prst="rect">
            <a:avLst/>
          </a:prstGeom>
          <a:noFill/>
        </p:spPr>
        <p:txBody>
          <a:bodyPr wrap="none" rtlCol="0">
            <a:spAutoFit/>
          </a:bodyPr>
          <a:lstStyle/>
          <a:p>
            <a:r>
              <a:rPr lang="en-US" dirty="0"/>
              <a:t>Created Warehouse – </a:t>
            </a:r>
            <a:r>
              <a:rPr lang="en-US" b="1" dirty="0"/>
              <a:t>AYUSHI_DBT_WH</a:t>
            </a:r>
          </a:p>
        </p:txBody>
      </p:sp>
      <p:sp>
        <p:nvSpPr>
          <p:cNvPr id="7" name="TextBox 6">
            <a:extLst>
              <a:ext uri="{FF2B5EF4-FFF2-40B4-BE49-F238E27FC236}">
                <a16:creationId xmlns:a16="http://schemas.microsoft.com/office/drawing/2014/main" id="{F843790C-43B0-613F-8E4F-5C56AD37C47F}"/>
              </a:ext>
            </a:extLst>
          </p:cNvPr>
          <p:cNvSpPr txBox="1"/>
          <p:nvPr/>
        </p:nvSpPr>
        <p:spPr>
          <a:xfrm>
            <a:off x="6964479" y="2544123"/>
            <a:ext cx="3927742" cy="369332"/>
          </a:xfrm>
          <a:prstGeom prst="rect">
            <a:avLst/>
          </a:prstGeom>
          <a:noFill/>
        </p:spPr>
        <p:txBody>
          <a:bodyPr wrap="none" rtlCol="0">
            <a:spAutoFit/>
          </a:bodyPr>
          <a:lstStyle/>
          <a:p>
            <a:r>
              <a:rPr lang="en-US" dirty="0"/>
              <a:t>Created Database – </a:t>
            </a:r>
            <a:r>
              <a:rPr lang="en-US" b="1" dirty="0"/>
              <a:t>AYUSHI_DBT_DB</a:t>
            </a:r>
          </a:p>
        </p:txBody>
      </p:sp>
      <p:pic>
        <p:nvPicPr>
          <p:cNvPr id="8" name="Picture 7">
            <a:extLst>
              <a:ext uri="{FF2B5EF4-FFF2-40B4-BE49-F238E27FC236}">
                <a16:creationId xmlns:a16="http://schemas.microsoft.com/office/drawing/2014/main" id="{A6A141A6-E2C2-70DE-2058-BB6E1F12132A}"/>
              </a:ext>
            </a:extLst>
          </p:cNvPr>
          <p:cNvPicPr>
            <a:picLocks noChangeAspect="1"/>
          </p:cNvPicPr>
          <p:nvPr/>
        </p:nvPicPr>
        <p:blipFill>
          <a:blip r:embed="rId3"/>
          <a:stretch>
            <a:fillRect/>
          </a:stretch>
        </p:blipFill>
        <p:spPr>
          <a:xfrm>
            <a:off x="6964480" y="2979076"/>
            <a:ext cx="3546308" cy="1024489"/>
          </a:xfrm>
          <a:prstGeom prst="rect">
            <a:avLst/>
          </a:prstGeom>
        </p:spPr>
      </p:pic>
      <p:sp>
        <p:nvSpPr>
          <p:cNvPr id="9" name="TextBox 8">
            <a:extLst>
              <a:ext uri="{FF2B5EF4-FFF2-40B4-BE49-F238E27FC236}">
                <a16:creationId xmlns:a16="http://schemas.microsoft.com/office/drawing/2014/main" id="{D2C71995-35FC-C3B1-2607-E0F3CD4FDFD6}"/>
              </a:ext>
            </a:extLst>
          </p:cNvPr>
          <p:cNvSpPr txBox="1"/>
          <p:nvPr/>
        </p:nvSpPr>
        <p:spPr>
          <a:xfrm>
            <a:off x="6964479" y="4069186"/>
            <a:ext cx="4411849" cy="369332"/>
          </a:xfrm>
          <a:prstGeom prst="rect">
            <a:avLst/>
          </a:prstGeom>
          <a:noFill/>
        </p:spPr>
        <p:txBody>
          <a:bodyPr wrap="none" rtlCol="0">
            <a:spAutoFit/>
          </a:bodyPr>
          <a:lstStyle/>
          <a:p>
            <a:r>
              <a:rPr lang="en-US" dirty="0"/>
              <a:t>Created Schema – </a:t>
            </a:r>
            <a:r>
              <a:rPr lang="en-US" b="1" dirty="0"/>
              <a:t>AYUSHI_DBT_SCHEMA</a:t>
            </a:r>
          </a:p>
        </p:txBody>
      </p:sp>
      <p:pic>
        <p:nvPicPr>
          <p:cNvPr id="11" name="Picture 10">
            <a:extLst>
              <a:ext uri="{FF2B5EF4-FFF2-40B4-BE49-F238E27FC236}">
                <a16:creationId xmlns:a16="http://schemas.microsoft.com/office/drawing/2014/main" id="{B080A291-4500-0904-F589-3D99C7B24D4B}"/>
              </a:ext>
            </a:extLst>
          </p:cNvPr>
          <p:cNvPicPr>
            <a:picLocks noChangeAspect="1"/>
          </p:cNvPicPr>
          <p:nvPr/>
        </p:nvPicPr>
        <p:blipFill>
          <a:blip r:embed="rId4"/>
          <a:stretch>
            <a:fillRect/>
          </a:stretch>
        </p:blipFill>
        <p:spPr>
          <a:xfrm>
            <a:off x="6964479" y="4504139"/>
            <a:ext cx="3546308" cy="1012286"/>
          </a:xfrm>
          <a:prstGeom prst="rect">
            <a:avLst/>
          </a:prstGeom>
        </p:spPr>
      </p:pic>
      <p:pic>
        <p:nvPicPr>
          <p:cNvPr id="13" name="Picture 12">
            <a:extLst>
              <a:ext uri="{FF2B5EF4-FFF2-40B4-BE49-F238E27FC236}">
                <a16:creationId xmlns:a16="http://schemas.microsoft.com/office/drawing/2014/main" id="{DD244D82-BFAC-B20D-BA72-D9022EC2E02D}"/>
              </a:ext>
            </a:extLst>
          </p:cNvPr>
          <p:cNvPicPr>
            <a:picLocks noChangeAspect="1"/>
          </p:cNvPicPr>
          <p:nvPr/>
        </p:nvPicPr>
        <p:blipFill>
          <a:blip r:embed="rId5"/>
          <a:stretch>
            <a:fillRect/>
          </a:stretch>
        </p:blipFill>
        <p:spPr>
          <a:xfrm>
            <a:off x="169244" y="1726420"/>
            <a:ext cx="6501893" cy="3529800"/>
          </a:xfrm>
          <a:prstGeom prst="rect">
            <a:avLst/>
          </a:prstGeom>
        </p:spPr>
      </p:pic>
    </p:spTree>
    <p:extLst>
      <p:ext uri="{BB962C8B-B14F-4D97-AF65-F5344CB8AC3E}">
        <p14:creationId xmlns:p14="http://schemas.microsoft.com/office/powerpoint/2010/main" val="264553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3B28A-775D-38ED-2EF6-789A345BDF46}"/>
              </a:ext>
            </a:extLst>
          </p:cNvPr>
          <p:cNvSpPr txBox="1"/>
          <p:nvPr/>
        </p:nvSpPr>
        <p:spPr>
          <a:xfrm>
            <a:off x="4477127" y="192505"/>
            <a:ext cx="3237746" cy="707886"/>
          </a:xfrm>
          <a:prstGeom prst="rect">
            <a:avLst/>
          </a:prstGeom>
          <a:noFill/>
        </p:spPr>
        <p:txBody>
          <a:bodyPr wrap="none" rtlCol="0">
            <a:spAutoFit/>
          </a:bodyPr>
          <a:lstStyle/>
          <a:p>
            <a:r>
              <a:rPr lang="en-US" sz="4000" b="1" dirty="0"/>
              <a:t>Data Loading</a:t>
            </a:r>
          </a:p>
        </p:txBody>
      </p:sp>
      <p:sp>
        <p:nvSpPr>
          <p:cNvPr id="4" name="TextBox 3">
            <a:extLst>
              <a:ext uri="{FF2B5EF4-FFF2-40B4-BE49-F238E27FC236}">
                <a16:creationId xmlns:a16="http://schemas.microsoft.com/office/drawing/2014/main" id="{978177FB-B164-FE2F-6589-22E62ABD0E55}"/>
              </a:ext>
            </a:extLst>
          </p:cNvPr>
          <p:cNvSpPr txBox="1"/>
          <p:nvPr/>
        </p:nvSpPr>
        <p:spPr>
          <a:xfrm>
            <a:off x="1212783" y="1183907"/>
            <a:ext cx="4881849" cy="369332"/>
          </a:xfrm>
          <a:prstGeom prst="rect">
            <a:avLst/>
          </a:prstGeom>
          <a:noFill/>
        </p:spPr>
        <p:txBody>
          <a:bodyPr wrap="none" rtlCol="0">
            <a:spAutoFit/>
          </a:bodyPr>
          <a:lstStyle/>
          <a:p>
            <a:r>
              <a:rPr lang="en-US" b="1" dirty="0"/>
              <a:t>Seeding</a:t>
            </a:r>
            <a:r>
              <a:rPr lang="en-US" dirty="0"/>
              <a:t> – Created files in </a:t>
            </a:r>
            <a:r>
              <a:rPr lang="en-US" b="1" dirty="0"/>
              <a:t>seed</a:t>
            </a:r>
            <a:r>
              <a:rPr lang="en-US" dirty="0"/>
              <a:t> folder in project</a:t>
            </a:r>
          </a:p>
        </p:txBody>
      </p:sp>
      <p:pic>
        <p:nvPicPr>
          <p:cNvPr id="5" name="Picture 4">
            <a:extLst>
              <a:ext uri="{FF2B5EF4-FFF2-40B4-BE49-F238E27FC236}">
                <a16:creationId xmlns:a16="http://schemas.microsoft.com/office/drawing/2014/main" id="{8EB22259-6919-71A7-9E4B-18EDFFF666DF}"/>
              </a:ext>
            </a:extLst>
          </p:cNvPr>
          <p:cNvPicPr>
            <a:picLocks noChangeAspect="1"/>
          </p:cNvPicPr>
          <p:nvPr/>
        </p:nvPicPr>
        <p:blipFill>
          <a:blip r:embed="rId2"/>
          <a:stretch>
            <a:fillRect/>
          </a:stretch>
        </p:blipFill>
        <p:spPr>
          <a:xfrm>
            <a:off x="4292867" y="2006379"/>
            <a:ext cx="7772400" cy="4250531"/>
          </a:xfrm>
          <a:prstGeom prst="rect">
            <a:avLst/>
          </a:prstGeom>
          <a:ln>
            <a:solidFill>
              <a:schemeClr val="tx1"/>
            </a:solidFill>
          </a:ln>
        </p:spPr>
      </p:pic>
      <p:pic>
        <p:nvPicPr>
          <p:cNvPr id="6" name="Picture 5">
            <a:extLst>
              <a:ext uri="{FF2B5EF4-FFF2-40B4-BE49-F238E27FC236}">
                <a16:creationId xmlns:a16="http://schemas.microsoft.com/office/drawing/2014/main" id="{FD7BF6EA-1F61-2E9A-B9FD-6A2907FFD007}"/>
              </a:ext>
            </a:extLst>
          </p:cNvPr>
          <p:cNvPicPr>
            <a:picLocks noChangeAspect="1"/>
          </p:cNvPicPr>
          <p:nvPr/>
        </p:nvPicPr>
        <p:blipFill>
          <a:blip r:embed="rId3"/>
          <a:stretch>
            <a:fillRect/>
          </a:stretch>
        </p:blipFill>
        <p:spPr>
          <a:xfrm>
            <a:off x="242237" y="3409214"/>
            <a:ext cx="3890799" cy="1444859"/>
          </a:xfrm>
          <a:prstGeom prst="rect">
            <a:avLst/>
          </a:prstGeom>
          <a:ln>
            <a:solidFill>
              <a:schemeClr val="tx1"/>
            </a:solidFill>
          </a:ln>
        </p:spPr>
      </p:pic>
    </p:spTree>
    <p:extLst>
      <p:ext uri="{BB962C8B-B14F-4D97-AF65-F5344CB8AC3E}">
        <p14:creationId xmlns:p14="http://schemas.microsoft.com/office/powerpoint/2010/main" val="2123223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2D22A3-31E4-ED5C-16E4-D218ED062E82}"/>
              </a:ext>
            </a:extLst>
          </p:cNvPr>
          <p:cNvSpPr txBox="1"/>
          <p:nvPr/>
        </p:nvSpPr>
        <p:spPr>
          <a:xfrm>
            <a:off x="0" y="393917"/>
            <a:ext cx="8020250" cy="369332"/>
          </a:xfrm>
          <a:prstGeom prst="rect">
            <a:avLst/>
          </a:prstGeom>
          <a:noFill/>
        </p:spPr>
        <p:txBody>
          <a:bodyPr wrap="square">
            <a:spAutoFit/>
          </a:bodyPr>
          <a:lstStyle/>
          <a:p>
            <a:r>
              <a:rPr lang="en-US" dirty="0"/>
              <a:t>Created staging </a:t>
            </a:r>
            <a:r>
              <a:rPr lang="en-US" dirty="0" err="1"/>
              <a:t>dbt</a:t>
            </a:r>
            <a:r>
              <a:rPr lang="en-US" dirty="0"/>
              <a:t> models which reads the tables created in the data loading</a:t>
            </a:r>
          </a:p>
        </p:txBody>
      </p:sp>
      <p:pic>
        <p:nvPicPr>
          <p:cNvPr id="5" name="Picture 4">
            <a:extLst>
              <a:ext uri="{FF2B5EF4-FFF2-40B4-BE49-F238E27FC236}">
                <a16:creationId xmlns:a16="http://schemas.microsoft.com/office/drawing/2014/main" id="{3B8E596F-ABEE-A952-63A3-029E8D716698}"/>
              </a:ext>
            </a:extLst>
          </p:cNvPr>
          <p:cNvPicPr>
            <a:picLocks noChangeAspect="1"/>
          </p:cNvPicPr>
          <p:nvPr/>
        </p:nvPicPr>
        <p:blipFill>
          <a:blip r:embed="rId2"/>
          <a:stretch>
            <a:fillRect/>
          </a:stretch>
        </p:blipFill>
        <p:spPr>
          <a:xfrm>
            <a:off x="6367914" y="982861"/>
            <a:ext cx="5644173" cy="1698979"/>
          </a:xfrm>
          <a:prstGeom prst="rect">
            <a:avLst/>
          </a:prstGeom>
          <a:ln>
            <a:solidFill>
              <a:schemeClr val="tx1"/>
            </a:solidFill>
          </a:ln>
        </p:spPr>
      </p:pic>
      <p:pic>
        <p:nvPicPr>
          <p:cNvPr id="6" name="Picture 5">
            <a:extLst>
              <a:ext uri="{FF2B5EF4-FFF2-40B4-BE49-F238E27FC236}">
                <a16:creationId xmlns:a16="http://schemas.microsoft.com/office/drawing/2014/main" id="{C3C9A9CD-9782-9D8F-7114-CD6001082D49}"/>
              </a:ext>
            </a:extLst>
          </p:cNvPr>
          <p:cNvPicPr>
            <a:picLocks noChangeAspect="1"/>
          </p:cNvPicPr>
          <p:nvPr/>
        </p:nvPicPr>
        <p:blipFill>
          <a:blip r:embed="rId3"/>
          <a:stretch>
            <a:fillRect/>
          </a:stretch>
        </p:blipFill>
        <p:spPr>
          <a:xfrm>
            <a:off x="179913" y="1022452"/>
            <a:ext cx="5782131" cy="1659388"/>
          </a:xfrm>
          <a:prstGeom prst="rect">
            <a:avLst/>
          </a:prstGeom>
          <a:ln>
            <a:solidFill>
              <a:schemeClr val="tx1"/>
            </a:solidFill>
          </a:ln>
        </p:spPr>
      </p:pic>
      <p:pic>
        <p:nvPicPr>
          <p:cNvPr id="7" name="Picture 6">
            <a:extLst>
              <a:ext uri="{FF2B5EF4-FFF2-40B4-BE49-F238E27FC236}">
                <a16:creationId xmlns:a16="http://schemas.microsoft.com/office/drawing/2014/main" id="{49866A92-B02A-1025-0A5E-C4F7EED40CA7}"/>
              </a:ext>
            </a:extLst>
          </p:cNvPr>
          <p:cNvPicPr>
            <a:picLocks noChangeAspect="1"/>
          </p:cNvPicPr>
          <p:nvPr/>
        </p:nvPicPr>
        <p:blipFill>
          <a:blip r:embed="rId4"/>
          <a:stretch>
            <a:fillRect/>
          </a:stretch>
        </p:blipFill>
        <p:spPr>
          <a:xfrm>
            <a:off x="124813" y="3429000"/>
            <a:ext cx="5971187" cy="1659388"/>
          </a:xfrm>
          <a:prstGeom prst="rect">
            <a:avLst/>
          </a:prstGeom>
          <a:ln>
            <a:solidFill>
              <a:schemeClr val="tx1"/>
            </a:solidFill>
          </a:ln>
        </p:spPr>
      </p:pic>
      <p:pic>
        <p:nvPicPr>
          <p:cNvPr id="8" name="Picture 7">
            <a:extLst>
              <a:ext uri="{FF2B5EF4-FFF2-40B4-BE49-F238E27FC236}">
                <a16:creationId xmlns:a16="http://schemas.microsoft.com/office/drawing/2014/main" id="{B5D76453-2888-B9A3-1816-4373EF4693B3}"/>
              </a:ext>
            </a:extLst>
          </p:cNvPr>
          <p:cNvPicPr>
            <a:picLocks noChangeAspect="1"/>
          </p:cNvPicPr>
          <p:nvPr/>
        </p:nvPicPr>
        <p:blipFill>
          <a:blip r:embed="rId5"/>
          <a:stretch>
            <a:fillRect/>
          </a:stretch>
        </p:blipFill>
        <p:spPr>
          <a:xfrm>
            <a:off x="6298290" y="3418106"/>
            <a:ext cx="5768897" cy="1670282"/>
          </a:xfrm>
          <a:prstGeom prst="rect">
            <a:avLst/>
          </a:prstGeom>
          <a:ln>
            <a:solidFill>
              <a:schemeClr val="tx1"/>
            </a:solidFill>
          </a:ln>
        </p:spPr>
      </p:pic>
    </p:spTree>
    <p:extLst>
      <p:ext uri="{BB962C8B-B14F-4D97-AF65-F5344CB8AC3E}">
        <p14:creationId xmlns:p14="http://schemas.microsoft.com/office/powerpoint/2010/main" val="125102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801FB3-73AB-E2B7-0A2E-0A813377A32D}"/>
              </a:ext>
            </a:extLst>
          </p:cNvPr>
          <p:cNvPicPr>
            <a:picLocks noChangeAspect="1"/>
          </p:cNvPicPr>
          <p:nvPr/>
        </p:nvPicPr>
        <p:blipFill>
          <a:blip r:embed="rId2"/>
          <a:stretch>
            <a:fillRect/>
          </a:stretch>
        </p:blipFill>
        <p:spPr>
          <a:xfrm>
            <a:off x="2209800" y="1310489"/>
            <a:ext cx="7772400" cy="4237021"/>
          </a:xfrm>
          <a:prstGeom prst="rect">
            <a:avLst/>
          </a:prstGeom>
          <a:ln>
            <a:solidFill>
              <a:schemeClr val="tx1"/>
            </a:solidFill>
          </a:ln>
        </p:spPr>
      </p:pic>
      <p:sp>
        <p:nvSpPr>
          <p:cNvPr id="3" name="TextBox 2">
            <a:extLst>
              <a:ext uri="{FF2B5EF4-FFF2-40B4-BE49-F238E27FC236}">
                <a16:creationId xmlns:a16="http://schemas.microsoft.com/office/drawing/2014/main" id="{7AAA07B0-DCDD-63F7-8815-E6B84C87CCE4}"/>
              </a:ext>
            </a:extLst>
          </p:cNvPr>
          <p:cNvSpPr txBox="1"/>
          <p:nvPr/>
        </p:nvSpPr>
        <p:spPr>
          <a:xfrm>
            <a:off x="1781229" y="554182"/>
            <a:ext cx="4314771" cy="369332"/>
          </a:xfrm>
          <a:prstGeom prst="rect">
            <a:avLst/>
          </a:prstGeom>
          <a:noFill/>
        </p:spPr>
        <p:txBody>
          <a:bodyPr wrap="none" rtlCol="0">
            <a:spAutoFit/>
          </a:bodyPr>
          <a:lstStyle/>
          <a:p>
            <a:r>
              <a:rPr lang="en-US" dirty="0"/>
              <a:t>Executed model with “</a:t>
            </a:r>
            <a:r>
              <a:rPr lang="en-US" b="1" dirty="0" err="1"/>
              <a:t>dbt</a:t>
            </a:r>
            <a:r>
              <a:rPr lang="en-US" b="1" dirty="0"/>
              <a:t> run” </a:t>
            </a:r>
            <a:r>
              <a:rPr lang="en-US" dirty="0"/>
              <a:t>command</a:t>
            </a:r>
          </a:p>
        </p:txBody>
      </p:sp>
    </p:spTree>
    <p:extLst>
      <p:ext uri="{BB962C8B-B14F-4D97-AF65-F5344CB8AC3E}">
        <p14:creationId xmlns:p14="http://schemas.microsoft.com/office/powerpoint/2010/main" val="2441033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FD13E-110E-A775-1C34-DF2D9229EBF9}"/>
              </a:ext>
            </a:extLst>
          </p:cNvPr>
          <p:cNvPicPr>
            <a:picLocks noChangeAspect="1"/>
          </p:cNvPicPr>
          <p:nvPr/>
        </p:nvPicPr>
        <p:blipFill>
          <a:blip r:embed="rId2"/>
          <a:stretch>
            <a:fillRect/>
          </a:stretch>
        </p:blipFill>
        <p:spPr>
          <a:xfrm>
            <a:off x="3711989" y="885275"/>
            <a:ext cx="8209848" cy="5691015"/>
          </a:xfrm>
          <a:prstGeom prst="rect">
            <a:avLst/>
          </a:prstGeom>
          <a:ln>
            <a:solidFill>
              <a:schemeClr val="tx1"/>
            </a:solidFill>
          </a:ln>
        </p:spPr>
      </p:pic>
      <p:sp>
        <p:nvSpPr>
          <p:cNvPr id="5" name="TextBox 4">
            <a:extLst>
              <a:ext uri="{FF2B5EF4-FFF2-40B4-BE49-F238E27FC236}">
                <a16:creationId xmlns:a16="http://schemas.microsoft.com/office/drawing/2014/main" id="{7D2F004A-03FB-2020-F0BB-1E8911DF09B8}"/>
              </a:ext>
            </a:extLst>
          </p:cNvPr>
          <p:cNvSpPr txBox="1"/>
          <p:nvPr/>
        </p:nvSpPr>
        <p:spPr>
          <a:xfrm>
            <a:off x="549038" y="411945"/>
            <a:ext cx="10331397" cy="369332"/>
          </a:xfrm>
          <a:prstGeom prst="rect">
            <a:avLst/>
          </a:prstGeom>
          <a:noFill/>
        </p:spPr>
        <p:txBody>
          <a:bodyPr wrap="square">
            <a:spAutoFit/>
          </a:bodyPr>
          <a:lstStyle/>
          <a:p>
            <a:r>
              <a:rPr lang="en-US" dirty="0"/>
              <a:t>Referred tables created in "</a:t>
            </a:r>
            <a:r>
              <a:rPr lang="en-US" dirty="0" err="1"/>
              <a:t>dbt</a:t>
            </a:r>
            <a:r>
              <a:rPr lang="en-US" dirty="0"/>
              <a:t> Staging Model" and created a SQL model with required transformations</a:t>
            </a:r>
          </a:p>
        </p:txBody>
      </p:sp>
      <p:sp>
        <p:nvSpPr>
          <p:cNvPr id="8" name="TextBox 7">
            <a:extLst>
              <a:ext uri="{FF2B5EF4-FFF2-40B4-BE49-F238E27FC236}">
                <a16:creationId xmlns:a16="http://schemas.microsoft.com/office/drawing/2014/main" id="{35D55F23-7D86-F9B9-6FAF-0EA9FE363B7F}"/>
              </a:ext>
            </a:extLst>
          </p:cNvPr>
          <p:cNvSpPr txBox="1"/>
          <p:nvPr/>
        </p:nvSpPr>
        <p:spPr>
          <a:xfrm>
            <a:off x="270163" y="2274838"/>
            <a:ext cx="3230418"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t>"customers": </a:t>
            </a:r>
            <a:r>
              <a:rPr lang="en-US" sz="1600" dirty="0"/>
              <a:t>Model retrieves customer-related information including their customer id, first and last names, along with details about their orders (first order, most recent order, and total number of orders) and lifetime value calculated from their total payments on orders.</a:t>
            </a:r>
          </a:p>
        </p:txBody>
      </p:sp>
    </p:spTree>
    <p:extLst>
      <p:ext uri="{BB962C8B-B14F-4D97-AF65-F5344CB8AC3E}">
        <p14:creationId xmlns:p14="http://schemas.microsoft.com/office/powerpoint/2010/main" val="399065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B75C0D-051B-DDBB-B40E-4A26531A70DA}"/>
              </a:ext>
            </a:extLst>
          </p:cNvPr>
          <p:cNvPicPr>
            <a:picLocks noChangeAspect="1"/>
          </p:cNvPicPr>
          <p:nvPr/>
        </p:nvPicPr>
        <p:blipFill>
          <a:blip r:embed="rId2"/>
          <a:stretch>
            <a:fillRect/>
          </a:stretch>
        </p:blipFill>
        <p:spPr>
          <a:xfrm>
            <a:off x="4202546" y="733152"/>
            <a:ext cx="7614228" cy="5391696"/>
          </a:xfrm>
          <a:prstGeom prst="rect">
            <a:avLst/>
          </a:prstGeom>
          <a:ln>
            <a:solidFill>
              <a:schemeClr val="tx1"/>
            </a:solidFill>
          </a:ln>
        </p:spPr>
      </p:pic>
      <p:sp>
        <p:nvSpPr>
          <p:cNvPr id="3" name="TextBox 2">
            <a:extLst>
              <a:ext uri="{FF2B5EF4-FFF2-40B4-BE49-F238E27FC236}">
                <a16:creationId xmlns:a16="http://schemas.microsoft.com/office/drawing/2014/main" id="{EE7141DB-3A2E-D59D-22D6-1C1B3394E9DC}"/>
              </a:ext>
            </a:extLst>
          </p:cNvPr>
          <p:cNvSpPr txBox="1"/>
          <p:nvPr/>
        </p:nvSpPr>
        <p:spPr>
          <a:xfrm>
            <a:off x="574964" y="2397948"/>
            <a:ext cx="3230418" cy="206210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t>"orders": </a:t>
            </a:r>
            <a:r>
              <a:rPr lang="en-US" sz="1600" dirty="0"/>
              <a:t>Model retrieves order-related information including their order id, customer id, order date, order status, total amount and total amount for each payment methods such as '</a:t>
            </a:r>
            <a:r>
              <a:rPr lang="en-US" sz="1600" dirty="0" err="1"/>
              <a:t>credit_card</a:t>
            </a:r>
            <a:r>
              <a:rPr lang="en-US" sz="1600" dirty="0"/>
              <a:t>', 'coupon', '</a:t>
            </a:r>
            <a:r>
              <a:rPr lang="en-US" sz="1600" dirty="0" err="1"/>
              <a:t>bank_transfer</a:t>
            </a:r>
            <a:r>
              <a:rPr lang="en-US" sz="1600" dirty="0"/>
              <a:t>' and '</a:t>
            </a:r>
            <a:r>
              <a:rPr lang="en-US" sz="1600" dirty="0" err="1"/>
              <a:t>gift_card</a:t>
            </a:r>
            <a:r>
              <a:rPr lang="en-US" sz="1600" dirty="0"/>
              <a:t>’. </a:t>
            </a:r>
          </a:p>
        </p:txBody>
      </p:sp>
    </p:spTree>
    <p:extLst>
      <p:ext uri="{BB962C8B-B14F-4D97-AF65-F5344CB8AC3E}">
        <p14:creationId xmlns:p14="http://schemas.microsoft.com/office/powerpoint/2010/main" val="293440097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314</TotalTime>
  <Words>657</Words>
  <Application>Microsoft Macintosh PowerPoint</Application>
  <PresentationFormat>Widescreen</PresentationFormat>
  <Paragraphs>33</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Gill Sans MT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Sinha, Anurag</dc:creator>
  <cp:lastModifiedBy>Sinha, Anurag</cp:lastModifiedBy>
  <cp:revision>11</cp:revision>
  <dcterms:created xsi:type="dcterms:W3CDTF">2024-09-12T17:10:27Z</dcterms:created>
  <dcterms:modified xsi:type="dcterms:W3CDTF">2024-09-12T22:25:05Z</dcterms:modified>
</cp:coreProperties>
</file>